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h+tTBUkc/jP8a5UTdGpW5UjBlD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p2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1" name="Google Shape;131;p2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3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40" name="Google Shape;140;p3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4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4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5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5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6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66" name="Google Shape;166;p6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7:notes"/>
          <p:cNvSpPr txBox="1">
            <a:spLocks noGrp="1"/>
          </p:cNvSpPr>
          <p:nvPr>
            <p:ph type="body" idx="1"/>
          </p:nvPr>
        </p:nvSpPr>
        <p:spPr>
          <a:xfrm>
            <a:off x="1124744" y="4343400"/>
            <a:ext cx="460851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5" name="Google Shape;175;p7:notes"/>
          <p:cNvSpPr txBox="1">
            <a:spLocks noGrp="1"/>
          </p:cNvSpPr>
          <p:nvPr>
            <p:ph type="sldNum" idx="12"/>
          </p:nvPr>
        </p:nvSpPr>
        <p:spPr>
          <a:xfrm>
            <a:off x="6022876" y="8686800"/>
            <a:ext cx="835124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1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9"/>
          <p:cNvSpPr/>
          <p:nvPr/>
        </p:nvSpPr>
        <p:spPr>
          <a:xfrm rot="10800000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569B9">
                  <a:alpha val="94901"/>
                </a:srgbClr>
              </a:gs>
              <a:gs pos="60000">
                <a:srgbClr val="0569B9">
                  <a:alpha val="94901"/>
                </a:srgbClr>
              </a:gs>
              <a:gs pos="99000">
                <a:srgbClr val="001E69">
                  <a:alpha val="94901"/>
                </a:srgbClr>
              </a:gs>
              <a:gs pos="100000">
                <a:srgbClr val="001E69">
                  <a:alpha val="94901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Google Shape;14;p9" descr="Trinity College Dublin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085" y="458214"/>
            <a:ext cx="2612141" cy="70104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9"/>
          <p:cNvSpPr txBox="1"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363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Calibri"/>
              <a:buNone/>
              <a:defRPr sz="5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3pPr>
            <a:lvl4pPr lvl="3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4pPr>
            <a:lvl5pPr lvl="4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Opt2">
  <p:cSld name="Quote Opt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8"/>
          <p:cNvSpPr txBox="1">
            <a:spLocks noGrp="1"/>
          </p:cNvSpPr>
          <p:nvPr>
            <p:ph type="body" idx="1"/>
          </p:nvPr>
        </p:nvSpPr>
        <p:spPr>
          <a:xfrm>
            <a:off x="2762250" y="2809876"/>
            <a:ext cx="7096125" cy="2114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rgbClr val="0569B9"/>
              </a:buClr>
              <a:buSzPts val="3000"/>
              <a:buNone/>
              <a:defRPr sz="3000">
                <a:solidFill>
                  <a:srgbClr val="0569B9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Image">
  <p:cSld name="Two Imag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9"/>
          <p:cNvSpPr>
            <a:spLocks noGrp="1"/>
          </p:cNvSpPr>
          <p:nvPr>
            <p:ph type="pic" idx="2"/>
          </p:nvPr>
        </p:nvSpPr>
        <p:spPr>
          <a:xfrm>
            <a:off x="479424" y="457200"/>
            <a:ext cx="5367600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66" name="Google Shape;66;p19"/>
          <p:cNvSpPr txBox="1">
            <a:spLocks noGrp="1"/>
          </p:cNvSpPr>
          <p:nvPr>
            <p:ph type="body" idx="1"/>
          </p:nvPr>
        </p:nvSpPr>
        <p:spPr>
          <a:xfrm>
            <a:off x="479424" y="4038600"/>
            <a:ext cx="5376863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67" name="Google Shape;67;p19"/>
          <p:cNvCxnSpPr/>
          <p:nvPr/>
        </p:nvCxnSpPr>
        <p:spPr>
          <a:xfrm>
            <a:off x="6073698" y="457200"/>
            <a:ext cx="0" cy="4392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8" name="Google Shape;68;p19"/>
          <p:cNvSpPr>
            <a:spLocks noGrp="1"/>
          </p:cNvSpPr>
          <p:nvPr>
            <p:ph type="pic" idx="3"/>
          </p:nvPr>
        </p:nvSpPr>
        <p:spPr>
          <a:xfrm>
            <a:off x="6324614" y="457200"/>
            <a:ext cx="5367321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69" name="Google Shape;69;p19"/>
          <p:cNvSpPr txBox="1">
            <a:spLocks noGrp="1"/>
          </p:cNvSpPr>
          <p:nvPr>
            <p:ph type="body" idx="4"/>
          </p:nvPr>
        </p:nvSpPr>
        <p:spPr>
          <a:xfrm>
            <a:off x="6335712" y="4038600"/>
            <a:ext cx="5303838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Image">
  <p:cSld name="Three Imag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>
            <a:spLocks noGrp="1"/>
          </p:cNvSpPr>
          <p:nvPr>
            <p:ph type="pic" idx="2"/>
          </p:nvPr>
        </p:nvSpPr>
        <p:spPr>
          <a:xfrm>
            <a:off x="479425" y="457200"/>
            <a:ext cx="3425825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74" name="Google Shape;74;p20"/>
          <p:cNvSpPr txBox="1">
            <a:spLocks noGrp="1"/>
          </p:cNvSpPr>
          <p:nvPr>
            <p:ph type="body" idx="1"/>
          </p:nvPr>
        </p:nvSpPr>
        <p:spPr>
          <a:xfrm>
            <a:off x="479425" y="4038600"/>
            <a:ext cx="3397250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75" name="Google Shape;75;p20"/>
          <p:cNvCxnSpPr/>
          <p:nvPr/>
        </p:nvCxnSpPr>
        <p:spPr>
          <a:xfrm>
            <a:off x="4143375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6" name="Google Shape;76;p20"/>
          <p:cNvSpPr>
            <a:spLocks noGrp="1"/>
          </p:cNvSpPr>
          <p:nvPr>
            <p:ph type="pic" idx="3"/>
          </p:nvPr>
        </p:nvSpPr>
        <p:spPr>
          <a:xfrm>
            <a:off x="4375149" y="457200"/>
            <a:ext cx="3425825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77" name="Google Shape;77;p20"/>
          <p:cNvSpPr txBox="1">
            <a:spLocks noGrp="1"/>
          </p:cNvSpPr>
          <p:nvPr>
            <p:ph type="body" idx="4"/>
          </p:nvPr>
        </p:nvSpPr>
        <p:spPr>
          <a:xfrm>
            <a:off x="4375150" y="4038600"/>
            <a:ext cx="3397250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78" name="Google Shape;78;p20"/>
          <p:cNvCxnSpPr/>
          <p:nvPr/>
        </p:nvCxnSpPr>
        <p:spPr>
          <a:xfrm>
            <a:off x="8039099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20"/>
          <p:cNvSpPr>
            <a:spLocks noGrp="1"/>
          </p:cNvSpPr>
          <p:nvPr>
            <p:ph type="pic" idx="5"/>
          </p:nvPr>
        </p:nvSpPr>
        <p:spPr>
          <a:xfrm>
            <a:off x="8270874" y="457200"/>
            <a:ext cx="3425825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80" name="Google Shape;80;p20"/>
          <p:cNvSpPr txBox="1">
            <a:spLocks noGrp="1"/>
          </p:cNvSpPr>
          <p:nvPr>
            <p:ph type="body" idx="6"/>
          </p:nvPr>
        </p:nvSpPr>
        <p:spPr>
          <a:xfrm>
            <a:off x="8270874" y="4038600"/>
            <a:ext cx="3397250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Image">
  <p:cSld name="Four Image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>
            <a:spLocks noGrp="1"/>
          </p:cNvSpPr>
          <p:nvPr>
            <p:ph type="pic" idx="2"/>
          </p:nvPr>
        </p:nvSpPr>
        <p:spPr>
          <a:xfrm>
            <a:off x="479426" y="457200"/>
            <a:ext cx="2435224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85" name="Google Shape;85;p21"/>
          <p:cNvSpPr txBox="1">
            <a:spLocks noGrp="1"/>
          </p:cNvSpPr>
          <p:nvPr>
            <p:ph type="body" idx="1"/>
          </p:nvPr>
        </p:nvSpPr>
        <p:spPr>
          <a:xfrm>
            <a:off x="479426" y="4038600"/>
            <a:ext cx="2449514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6" name="Google Shape;86;p21"/>
          <p:cNvCxnSpPr/>
          <p:nvPr/>
        </p:nvCxnSpPr>
        <p:spPr>
          <a:xfrm>
            <a:off x="3171825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21"/>
          <p:cNvSpPr>
            <a:spLocks noGrp="1"/>
          </p:cNvSpPr>
          <p:nvPr>
            <p:ph type="pic" idx="3"/>
          </p:nvPr>
        </p:nvSpPr>
        <p:spPr>
          <a:xfrm>
            <a:off x="3405188" y="457200"/>
            <a:ext cx="2435224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88" name="Google Shape;88;p21"/>
          <p:cNvSpPr txBox="1">
            <a:spLocks noGrp="1"/>
          </p:cNvSpPr>
          <p:nvPr>
            <p:ph type="body" idx="4"/>
          </p:nvPr>
        </p:nvSpPr>
        <p:spPr>
          <a:xfrm>
            <a:off x="3394076" y="4038600"/>
            <a:ext cx="2449514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89" name="Google Shape;89;p21"/>
          <p:cNvCxnSpPr/>
          <p:nvPr/>
        </p:nvCxnSpPr>
        <p:spPr>
          <a:xfrm>
            <a:off x="6086475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0" name="Google Shape;90;p21"/>
          <p:cNvSpPr>
            <a:spLocks noGrp="1"/>
          </p:cNvSpPr>
          <p:nvPr>
            <p:ph type="pic" idx="5"/>
          </p:nvPr>
        </p:nvSpPr>
        <p:spPr>
          <a:xfrm>
            <a:off x="6330950" y="457200"/>
            <a:ext cx="2435224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91" name="Google Shape;91;p21"/>
          <p:cNvSpPr txBox="1">
            <a:spLocks noGrp="1"/>
          </p:cNvSpPr>
          <p:nvPr>
            <p:ph type="body" idx="6"/>
          </p:nvPr>
        </p:nvSpPr>
        <p:spPr>
          <a:xfrm>
            <a:off x="6321426" y="4038600"/>
            <a:ext cx="2449514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92" name="Google Shape;92;p21"/>
          <p:cNvCxnSpPr/>
          <p:nvPr/>
        </p:nvCxnSpPr>
        <p:spPr>
          <a:xfrm>
            <a:off x="9013825" y="457200"/>
            <a:ext cx="0" cy="4320000"/>
          </a:xfrm>
          <a:prstGeom prst="straightConnector1">
            <a:avLst/>
          </a:prstGeom>
          <a:noFill/>
          <a:ln w="9525" cap="flat" cmpd="sng">
            <a:solidFill>
              <a:srgbClr val="50555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3" name="Google Shape;93;p21"/>
          <p:cNvSpPr>
            <a:spLocks noGrp="1"/>
          </p:cNvSpPr>
          <p:nvPr>
            <p:ph type="pic" idx="7"/>
          </p:nvPr>
        </p:nvSpPr>
        <p:spPr>
          <a:xfrm>
            <a:off x="9256712" y="457200"/>
            <a:ext cx="2435224" cy="3381375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94" name="Google Shape;94;p21"/>
          <p:cNvSpPr txBox="1">
            <a:spLocks noGrp="1"/>
          </p:cNvSpPr>
          <p:nvPr>
            <p:ph type="body" idx="8"/>
          </p:nvPr>
        </p:nvSpPr>
        <p:spPr>
          <a:xfrm>
            <a:off x="9256712" y="4038600"/>
            <a:ext cx="2419350" cy="84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21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cons" type="titleOnly">
  <p:cSld name="TITLE_ONLY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Calibri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99" name="Google Shape;99;p22"/>
          <p:cNvCxnSpPr/>
          <p:nvPr/>
        </p:nvCxnSpPr>
        <p:spPr>
          <a:xfrm>
            <a:off x="479425" y="110490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0" name="Google Shape;100;p22"/>
          <p:cNvCxnSpPr/>
          <p:nvPr/>
        </p:nvCxnSpPr>
        <p:spPr>
          <a:xfrm>
            <a:off x="479425" y="291465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1" name="Google Shape;101;p22"/>
          <p:cNvCxnSpPr/>
          <p:nvPr/>
        </p:nvCxnSpPr>
        <p:spPr>
          <a:xfrm>
            <a:off x="479425" y="470535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2" name="Google Shape;102;p22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cons Blue">
  <p:cSld name="Icons Blue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3"/>
          <p:cNvSpPr txBox="1">
            <a:spLocks noGrp="1"/>
          </p:cNvSpPr>
          <p:nvPr>
            <p:ph type="title"/>
          </p:nvPr>
        </p:nvSpPr>
        <p:spPr>
          <a:xfrm>
            <a:off x="479425" y="411896"/>
            <a:ext cx="6711950" cy="4834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05" name="Google Shape;105;p23"/>
          <p:cNvCxnSpPr/>
          <p:nvPr/>
        </p:nvCxnSpPr>
        <p:spPr>
          <a:xfrm>
            <a:off x="479425" y="110490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6" name="Google Shape;106;p23"/>
          <p:cNvCxnSpPr/>
          <p:nvPr/>
        </p:nvCxnSpPr>
        <p:spPr>
          <a:xfrm>
            <a:off x="479425" y="291465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7" name="Google Shape;107;p23"/>
          <p:cNvCxnSpPr/>
          <p:nvPr/>
        </p:nvCxnSpPr>
        <p:spPr>
          <a:xfrm>
            <a:off x="479425" y="4705350"/>
            <a:ext cx="11196638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8" name="Google Shape;108;p23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/Graph">
  <p:cSld name="Chart/Graph">
    <p:bg>
      <p:bgPr>
        <a:solidFill>
          <a:schemeClr val="lt1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>
            <a:spLocks noGrp="1"/>
          </p:cNvSpPr>
          <p:nvPr>
            <p:ph type="body" idx="1"/>
          </p:nvPr>
        </p:nvSpPr>
        <p:spPr>
          <a:xfrm>
            <a:off x="6475413" y="411163"/>
            <a:ext cx="5200650" cy="45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4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112" name="Google Shape;112;p24"/>
          <p:cNvSpPr txBox="1">
            <a:spLocks noGrp="1"/>
          </p:cNvSpPr>
          <p:nvPr>
            <p:ph type="body" idx="2"/>
          </p:nvPr>
        </p:nvSpPr>
        <p:spPr>
          <a:xfrm>
            <a:off x="480130" y="411163"/>
            <a:ext cx="5200650" cy="454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lette">
  <p:cSld name="Palett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116" name="Google Shape;116;p25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119" name="Google Shape;119;p26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&amp; Content">
  <p:cSld name="Title &amp;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body" idx="1"/>
          </p:nvPr>
        </p:nvSpPr>
        <p:spPr>
          <a:xfrm>
            <a:off x="479425" y="1570291"/>
            <a:ext cx="5148378" cy="3136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None/>
              <a:defRPr/>
            </a:lvl1pPr>
            <a:lvl2pPr marL="914400" lvl="1" indent="-3810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/>
          <p:nvPr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0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, Content &amp; Image">
  <p:cSld name="Title, Content &amp; Im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body" idx="1"/>
          </p:nvPr>
        </p:nvSpPr>
        <p:spPr>
          <a:xfrm>
            <a:off x="479425" y="2977376"/>
            <a:ext cx="5148378" cy="3136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None/>
              <a:defRPr/>
            </a:lvl1pPr>
            <a:lvl2pPr marL="914400" lvl="1" indent="-38100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1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397867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27" name="Google Shape;27;p11"/>
          <p:cNvSpPr/>
          <p:nvPr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11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Opt2">
  <p:cSld name="Title Slide Opt2"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2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pic>
        <p:nvPicPr>
          <p:cNvPr id="32" name="Google Shape;32;p12" descr="Trinity College Dublin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085" y="458214"/>
            <a:ext cx="2612141" cy="701041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2"/>
          <p:cNvSpPr txBox="1">
            <a:spLocks noGrp="1"/>
          </p:cNvSpPr>
          <p:nvPr>
            <p:ph type="ctrTitle"/>
          </p:nvPr>
        </p:nvSpPr>
        <p:spPr>
          <a:xfrm>
            <a:off x="479425" y="2759301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363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00"/>
              <a:buFont typeface="Calibri"/>
              <a:buNone/>
              <a:defRPr sz="55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subTitle" idx="1"/>
          </p:nvPr>
        </p:nvSpPr>
        <p:spPr>
          <a:xfrm>
            <a:off x="479425" y="5747131"/>
            <a:ext cx="5616575" cy="766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3pPr>
            <a:lvl4pPr lvl="3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4pPr>
            <a:lvl5pPr lvl="4" algn="ctr">
              <a:spcBef>
                <a:spcPts val="480"/>
              </a:spcBef>
              <a:spcAft>
                <a:spcPts val="0"/>
              </a:spcAft>
              <a:buClr>
                <a:srgbClr val="88A0CD"/>
              </a:buClr>
              <a:buSzPts val="2400"/>
              <a:buNone/>
              <a:defRPr>
                <a:solidFill>
                  <a:srgbClr val="88A0CD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A0CD"/>
              </a:buClr>
              <a:buSzPts val="2000"/>
              <a:buNone/>
              <a:defRPr>
                <a:solidFill>
                  <a:srgbClr val="88A0CD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 with Image">
  <p:cSld name="Title Only with Image">
    <p:bg>
      <p:bgPr>
        <a:solidFill>
          <a:schemeClr val="l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3"/>
          <p:cNvSpPr>
            <a:spLocks noGrp="1"/>
          </p:cNvSpPr>
          <p:nvPr>
            <p:ph type="pic" idx="2"/>
          </p:nvPr>
        </p:nvSpPr>
        <p:spPr>
          <a:xfrm>
            <a:off x="-1" y="0"/>
            <a:ext cx="12193200" cy="6857999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37" name="Google Shape;37;p13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mall Title, Content &amp; Image">
  <p:cSld name="Small Title, Content &amp; Imag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4"/>
          <p:cNvSpPr txBox="1">
            <a:spLocks noGrp="1"/>
          </p:cNvSpPr>
          <p:nvPr>
            <p:ph type="title"/>
          </p:nvPr>
        </p:nvSpPr>
        <p:spPr>
          <a:xfrm>
            <a:off x="479426" y="416911"/>
            <a:ext cx="5148378" cy="1716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4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400800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42" name="Google Shape;42;p14"/>
          <p:cNvSpPr/>
          <p:nvPr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14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Title Opt2">
  <p:cSld name="Small Title Opt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400799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47" name="Google Shape;47;p15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49" name="Google Shape;49;p15"/>
          <p:cNvSpPr txBox="1">
            <a:spLocks noGrp="1"/>
          </p:cNvSpPr>
          <p:nvPr>
            <p:ph type="title"/>
          </p:nvPr>
        </p:nvSpPr>
        <p:spPr>
          <a:xfrm>
            <a:off x="475343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mall Title Opt1">
  <p:cSld name="Small Title Opt1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>
            <a:spLocks noGrp="1"/>
          </p:cNvSpPr>
          <p:nvPr>
            <p:ph type="pic" idx="2"/>
          </p:nvPr>
        </p:nvSpPr>
        <p:spPr>
          <a:xfrm>
            <a:off x="-1" y="0"/>
            <a:ext cx="12193200" cy="6857999"/>
          </a:xfrm>
          <a:prstGeom prst="rect">
            <a:avLst/>
          </a:prstGeom>
          <a:solidFill>
            <a:srgbClr val="D9DDDF"/>
          </a:solidFill>
          <a:ln>
            <a:noFill/>
          </a:ln>
        </p:spPr>
      </p:sp>
      <p:sp>
        <p:nvSpPr>
          <p:cNvPr id="52" name="Google Shape;52;p16"/>
          <p:cNvSpPr txBox="1">
            <a:spLocks noGrp="1"/>
          </p:cNvSpPr>
          <p:nvPr>
            <p:ph type="title"/>
          </p:nvPr>
        </p:nvSpPr>
        <p:spPr>
          <a:xfrm>
            <a:off x="479425" y="411896"/>
            <a:ext cx="6711950" cy="1553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sz="3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6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54" name="Google Shape;54;p16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 Opt1">
  <p:cSld name="Quote Opt1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7"/>
          <p:cNvSpPr/>
          <p:nvPr/>
        </p:nvSpPr>
        <p:spPr>
          <a:xfrm rot="10800000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569B9">
                  <a:alpha val="94901"/>
                </a:srgbClr>
              </a:gs>
              <a:gs pos="60000">
                <a:srgbClr val="0569B9">
                  <a:alpha val="94901"/>
                </a:srgbClr>
              </a:gs>
              <a:gs pos="100000">
                <a:srgbClr val="001E69">
                  <a:alpha val="94901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7"/>
          <p:cNvSpPr txBox="1">
            <a:spLocks noGrp="1"/>
          </p:cNvSpPr>
          <p:nvPr>
            <p:ph type="body" idx="1"/>
          </p:nvPr>
        </p:nvSpPr>
        <p:spPr>
          <a:xfrm>
            <a:off x="2762250" y="2809876"/>
            <a:ext cx="7096125" cy="2114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1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rgbClr val="50555A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7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/>
          </a:p>
        </p:txBody>
      </p:sp>
      <p:sp>
        <p:nvSpPr>
          <p:cNvPr id="59" name="Google Shape;59;p17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title"/>
          </p:nvPr>
        </p:nvSpPr>
        <p:spPr>
          <a:xfrm>
            <a:off x="479426" y="-1012975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205555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7;p8"/>
          <p:cNvSpPr/>
          <p:nvPr/>
        </p:nvSpPr>
        <p:spPr>
          <a:xfrm>
            <a:off x="0" y="6397867"/>
            <a:ext cx="12192000" cy="462583"/>
          </a:xfrm>
          <a:prstGeom prst="rect">
            <a:avLst/>
          </a:prstGeom>
          <a:solidFill>
            <a:srgbClr val="001E6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8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body" idx="1"/>
          </p:nvPr>
        </p:nvSpPr>
        <p:spPr>
          <a:xfrm>
            <a:off x="479425" y="4340612"/>
            <a:ext cx="5148378" cy="17729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—"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48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480"/>
              </a:spcBef>
              <a:spcAft>
                <a:spcPts val="0"/>
              </a:spcAft>
              <a:buClr>
                <a:srgbClr val="50555A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50555A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‹#›</a:t>
            </a:fld>
            <a:endParaRPr/>
          </a:p>
        </p:txBody>
      </p:sp>
      <p:sp>
        <p:nvSpPr>
          <p:cNvPr id="11" name="Google Shape;11;p8"/>
          <p:cNvSpPr txBox="1"/>
          <p:nvPr/>
        </p:nvSpPr>
        <p:spPr>
          <a:xfrm>
            <a:off x="475343" y="6566847"/>
            <a:ext cx="218745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Trinity College Dublin, The University of Dublin</a:t>
            </a:r>
            <a:endParaRPr sz="9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02">
          <p15:clr>
            <a:srgbClr val="F26B43"/>
          </p15:clr>
        </p15:guide>
        <p15:guide id="2" orient="horz">
          <p15:clr>
            <a:srgbClr val="F26B43"/>
          </p15:clr>
        </p15:guide>
        <p15:guide id="3" pos="7355">
          <p15:clr>
            <a:srgbClr val="F26B43"/>
          </p15:clr>
        </p15:guide>
        <p15:guide id="4" orient="horz" pos="403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"/>
          <p:cNvSpPr txBox="1">
            <a:spLocks noGrp="1"/>
          </p:cNvSpPr>
          <p:nvPr>
            <p:ph type="subTitle" idx="1"/>
          </p:nvPr>
        </p:nvSpPr>
        <p:spPr>
          <a:xfrm>
            <a:off x="479425" y="4789722"/>
            <a:ext cx="10950600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IE" sz="2000">
                <a:latin typeface="Arial"/>
                <a:ea typeface="Arial"/>
                <a:cs typeface="Arial"/>
                <a:sym typeface="Arial"/>
              </a:rPr>
              <a:t>Supravegherea închisorilor: îmbunătățirea drepturilor în Europa Proiect (POIRE), Trinity College Dublin Irlanda </a:t>
            </a:r>
            <a:br>
              <a:rPr lang="en-IE" sz="1800">
                <a:latin typeface="Arial"/>
                <a:ea typeface="Arial"/>
                <a:cs typeface="Arial"/>
                <a:sym typeface="Arial"/>
              </a:rPr>
            </a:b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IE" sz="1800">
                <a:latin typeface="Arial"/>
                <a:ea typeface="Arial"/>
                <a:cs typeface="Arial"/>
                <a:sym typeface="Arial"/>
              </a:rPr>
              <a:t>Proiectul POIRE a primit finanțare din partea Consiliului European pentru Cercetare (ERC) în cadrul programului de cercetare și inovare Orizont 2020 al Uniunii Europene, în temeiul acordului de grant nr. 101069413.</a:t>
            </a:r>
            <a:endParaRPr/>
          </a:p>
        </p:txBody>
      </p:sp>
      <p:sp>
        <p:nvSpPr>
          <p:cNvPr id="126" name="Google Shape;126;p1"/>
          <p:cNvSpPr txBox="1">
            <a:spLocks noGrp="1"/>
          </p:cNvSpPr>
          <p:nvPr>
            <p:ph type="ctrTitle"/>
          </p:nvPr>
        </p:nvSpPr>
        <p:spPr>
          <a:xfrm>
            <a:off x="479425" y="1995400"/>
            <a:ext cx="11106900" cy="25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791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Arial"/>
              <a:buNone/>
            </a:pPr>
            <a:r>
              <a:rPr lang="en-IE" sz="7200">
                <a:latin typeface="Arial"/>
                <a:ea typeface="Arial"/>
                <a:cs typeface="Arial"/>
                <a:sym typeface="Arial"/>
              </a:rPr>
              <a:t>   Cine este CPT și cu ce </a:t>
            </a:r>
            <a:endParaRPr sz="7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79166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Arial"/>
              <a:buNone/>
            </a:pPr>
            <a:r>
              <a:rPr lang="en-IE" sz="7200">
                <a:latin typeface="Arial"/>
                <a:ea typeface="Arial"/>
                <a:cs typeface="Arial"/>
                <a:sym typeface="Arial"/>
              </a:rPr>
              <a:t>            se ocupă?</a:t>
            </a:r>
            <a:br>
              <a:rPr lang="en-IE" sz="7200">
                <a:latin typeface="Arial"/>
                <a:ea typeface="Arial"/>
                <a:cs typeface="Arial"/>
                <a:sym typeface="Arial"/>
              </a:rPr>
            </a:br>
            <a:endParaRPr sz="72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098848" y="309584"/>
            <a:ext cx="1487553" cy="1005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77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br>
              <a:rPr lang="en-IE" sz="4800"/>
            </a:br>
            <a:r>
              <a:rPr lang="en-IE" sz="4800"/>
              <a:t>Despre CPT</a:t>
            </a:r>
            <a:endParaRPr/>
          </a:p>
        </p:txBody>
      </p:sp>
      <p:pic>
        <p:nvPicPr>
          <p:cNvPr id="134" name="Google Shape;134;p2" descr="A blue and white logo with yellow stars and a circle&#10;&#10;AI-generated content may be incorrect.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7699707" y="1401311"/>
            <a:ext cx="3767033" cy="3545443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2</a:t>
            </a:fld>
            <a:endParaRPr/>
          </a:p>
        </p:txBody>
      </p:sp>
      <p:sp>
        <p:nvSpPr>
          <p:cNvPr id="136" name="Google Shape;136;p2"/>
          <p:cNvSpPr txBox="1"/>
          <p:nvPr/>
        </p:nvSpPr>
        <p:spPr>
          <a:xfrm>
            <a:off x="479425" y="1338200"/>
            <a:ext cx="6521100" cy="38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>
                <a:solidFill>
                  <a:srgbClr val="272A2D"/>
                </a:solidFill>
              </a:rPr>
              <a:t>CPT este prescurtarea de la Comitetul European pentru Prevenirea Torturii și a Pedepselor sau Tratamentelor Inumane sau Degradante.</a:t>
            </a:r>
            <a:endParaRPr sz="32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0000"/>
          </a:bodyPr>
          <a:lstStyle/>
          <a:p>
            <a:pPr marL="0" lvl="0" indent="0" algn="l" rtl="0">
              <a:lnSpc>
                <a:spcPct val="8409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br>
              <a:rPr lang="en-IE" sz="4400">
                <a:latin typeface="Arial"/>
                <a:ea typeface="Arial"/>
                <a:cs typeface="Arial"/>
                <a:sym typeface="Arial"/>
              </a:rPr>
            </a:br>
            <a:r>
              <a:rPr lang="en-IE" sz="4400">
                <a:latin typeface="Arial"/>
                <a:ea typeface="Arial"/>
                <a:cs typeface="Arial"/>
                <a:sym typeface="Arial"/>
              </a:rPr>
              <a:t>Independentă</a:t>
            </a:r>
            <a:endParaRPr/>
          </a:p>
        </p:txBody>
      </p:sp>
      <p:sp>
        <p:nvSpPr>
          <p:cNvPr id="143" name="Google Shape;143;p3"/>
          <p:cNvSpPr txBox="1"/>
          <p:nvPr/>
        </p:nvSpPr>
        <p:spPr>
          <a:xfrm>
            <a:off x="479425" y="1781176"/>
            <a:ext cx="5148378" cy="3431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 fontScale="25000"/>
          </a:bodyPr>
          <a:lstStyle/>
          <a:p>
            <a:pPr marL="0" marR="0" lvl="0" indent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4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4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IE" sz="9600">
                <a:solidFill>
                  <a:srgbClr val="272A2D"/>
                </a:solidFill>
              </a:rPr>
              <a:t>CPT este o organizație europeană independentă de guvern și de administrația penitenciarelor.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72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25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24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Google Shape;144;p3" descr="Europe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0" y="150933"/>
            <a:ext cx="6096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3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60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8409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IE" sz="4400"/>
              <a:t>Cu ce se ocupa CPT?</a:t>
            </a:r>
            <a:endParaRPr/>
          </a:p>
        </p:txBody>
      </p:sp>
      <p:sp>
        <p:nvSpPr>
          <p:cNvPr id="152" name="Google Shape;152;p4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4</a:t>
            </a:fld>
            <a:endParaRPr/>
          </a:p>
        </p:txBody>
      </p:sp>
      <p:sp>
        <p:nvSpPr>
          <p:cNvPr id="153" name="Google Shape;153;p4"/>
          <p:cNvSpPr txBox="1"/>
          <p:nvPr/>
        </p:nvSpPr>
        <p:spPr>
          <a:xfrm>
            <a:off x="479426" y="989351"/>
            <a:ext cx="10009200" cy="500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endParaRPr sz="28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>
                <a:solidFill>
                  <a:srgbClr val="272A2D"/>
                </a:solidFill>
              </a:rPr>
              <a:t>  Vizitele au loc la fiecare 4-5 ani (sau mai devreme, dacă este necesar)</a:t>
            </a:r>
            <a:endParaRPr sz="24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>
                <a:solidFill>
                  <a:srgbClr val="272A2D"/>
                </a:solidFill>
              </a:rPr>
              <a:t>                  CPT vizitează închisori prin toată Europa</a:t>
            </a:r>
            <a:endParaRPr sz="24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272A2D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IE" sz="2400">
                <a:solidFill>
                  <a:srgbClr val="272A2D"/>
                </a:solidFill>
              </a:rPr>
              <a:t>                                 În timpul unei vizite, ei pot:</a:t>
            </a:r>
            <a:endParaRPr sz="2400">
              <a:solidFill>
                <a:srgbClr val="272A2D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IE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🔎 </a:t>
            </a:r>
            <a:r>
              <a:rPr lang="en-IE" sz="2400">
                <a:solidFill>
                  <a:srgbClr val="272A2D"/>
                </a:solidFill>
              </a:rPr>
              <a:t>Să verifice toate zonele închisorii </a:t>
            </a:r>
            <a:endParaRPr sz="24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IE" sz="2400">
                <a:solidFill>
                  <a:schemeClr val="dk1"/>
                </a:solidFill>
              </a:rPr>
              <a:t>                 </a:t>
            </a:r>
            <a:r>
              <a:rPr lang="en-IE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📂 </a:t>
            </a:r>
            <a:r>
              <a:rPr lang="en-IE" sz="2400">
                <a:solidFill>
                  <a:srgbClr val="272A2D"/>
                </a:solidFill>
              </a:rPr>
              <a:t>Să citească înregistrările (cum ar fi dosarele medicale)</a:t>
            </a:r>
            <a:endParaRPr sz="24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>
                <a:solidFill>
                  <a:srgbClr val="272A2D"/>
                </a:solidFill>
              </a:rPr>
              <a:t>                      🗣️ Să vorbească cu orice deținut în privat</a:t>
            </a:r>
            <a:endParaRPr sz="24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>
                <a:solidFill>
                  <a:srgbClr val="272A2D"/>
                </a:solidFill>
              </a:rPr>
              <a:t>                              👮 Să vorbească cu personalul</a:t>
            </a:r>
            <a:endParaRPr sz="24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2400">
                <a:solidFill>
                  <a:srgbClr val="272A2D"/>
                </a:solidFill>
              </a:rPr>
              <a:t>                      CPT nu se ocupă de plângerile individuale.</a:t>
            </a:r>
            <a:endParaRPr sz="2400">
              <a:solidFill>
                <a:srgbClr val="272A2D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8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5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00" cy="10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0000"/>
          </a:bodyPr>
          <a:lstStyle/>
          <a:p>
            <a:pPr marL="0" lvl="0" indent="0" algn="l" rtl="0">
              <a:lnSpc>
                <a:spcPct val="12333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IE"/>
              <a:t>De ce ar trebuie sa știi despre CPT</a:t>
            </a:r>
            <a:r>
              <a:rPr lang="en-IE"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</p:txBody>
      </p:sp>
      <p:sp>
        <p:nvSpPr>
          <p:cNvPr id="160" name="Google Shape;160;p5"/>
          <p:cNvSpPr txBox="1"/>
          <p:nvPr/>
        </p:nvSpPr>
        <p:spPr>
          <a:xfrm>
            <a:off x="479425" y="1722775"/>
            <a:ext cx="5947800" cy="52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Cercetările arată că majoritatea persoanelor aflate în închisoare:</a:t>
            </a: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Nu au auzit niciodată de CPT</a:t>
            </a: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Nu știu ce face CPT</a:t>
            </a: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Nu știu că este bine să vorbească cu ei</a:t>
            </a: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Atunci când oamenii află mai multe, ei se simt:</a:t>
            </a: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👍 mai în siguranță când vorbesc cu CPT</a:t>
            </a: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1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👍 Bucuroși că cineva verifică închisoarea</a:t>
            </a:r>
            <a:endParaRPr sz="1800" b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28125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5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28125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5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28125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5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28125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1500"/>
          </a:p>
        </p:txBody>
      </p:sp>
      <p:sp>
        <p:nvSpPr>
          <p:cNvPr id="161" name="Google Shape;161;p5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5</a:t>
            </a:fld>
            <a:endParaRPr/>
          </a:p>
        </p:txBody>
      </p:sp>
      <p:pic>
        <p:nvPicPr>
          <p:cNvPr id="162" name="Google Shape;162;p5" descr="Thought squiggles of little bo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9395" y="1541530"/>
            <a:ext cx="5342605" cy="405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6"/>
          <p:cNvSpPr txBox="1">
            <a:spLocks noGrp="1"/>
          </p:cNvSpPr>
          <p:nvPr>
            <p:ph type="title"/>
          </p:nvPr>
        </p:nvSpPr>
        <p:spPr>
          <a:xfrm>
            <a:off x="479426" y="388336"/>
            <a:ext cx="5148378" cy="101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0000"/>
          </a:bodyPr>
          <a:lstStyle/>
          <a:p>
            <a:pPr marL="0" lvl="0" indent="0" algn="l" rtl="0">
              <a:lnSpc>
                <a:spcPct val="8409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IE" sz="4400"/>
              <a:t>Ce se întâmplă după o vizită CPT</a:t>
            </a:r>
            <a:endParaRPr/>
          </a:p>
        </p:txBody>
      </p:sp>
      <p:sp>
        <p:nvSpPr>
          <p:cNvPr id="169" name="Google Shape;169;p6"/>
          <p:cNvSpPr txBox="1"/>
          <p:nvPr/>
        </p:nvSpPr>
        <p:spPr>
          <a:xfrm>
            <a:off x="479425" y="1401312"/>
            <a:ext cx="5148378" cy="4712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 fontScale="77500" lnSpcReduction="20000"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4375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>
                <a:solidFill>
                  <a:srgbClr val="272A2D"/>
                </a:solidFill>
              </a:rPr>
              <a:t>CPT va:</a:t>
            </a:r>
            <a:endParaRPr sz="32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>
                <a:solidFill>
                  <a:srgbClr val="272A2D"/>
                </a:solidFill>
              </a:rPr>
              <a:t> Redacta un raport (fără a folosi nume).</a:t>
            </a:r>
            <a:endParaRPr sz="32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>
                <a:solidFill>
                  <a:srgbClr val="272A2D"/>
                </a:solidFill>
              </a:rPr>
              <a:t> împărtăși raportul cu guvernul.</a:t>
            </a:r>
            <a:endParaRPr sz="32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272A2D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E" sz="3200">
                <a:solidFill>
                  <a:srgbClr val="272A2D"/>
                </a:solidFill>
              </a:rPr>
              <a:t>Guvernul răspunde cu un plan de remediere a problemelor.</a:t>
            </a:r>
            <a:endParaRPr sz="3200">
              <a:solidFill>
                <a:srgbClr val="272A2D"/>
              </a:solidFill>
            </a:endParaRPr>
          </a:p>
          <a:p>
            <a:pPr marL="0" marR="0" lvl="0" indent="0" algn="l" rtl="0">
              <a:lnSpc>
                <a:spcPct val="84375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3200">
              <a:solidFill>
                <a:srgbClr val="272A2D"/>
              </a:solidFill>
            </a:endParaRPr>
          </a:p>
          <a:p>
            <a:pPr marL="0" marR="0" lvl="0" indent="0" algn="l" rtl="0">
              <a:lnSpc>
                <a:spcPct val="112500"/>
              </a:lnSpc>
              <a:spcBef>
                <a:spcPts val="400"/>
              </a:spcBef>
              <a:spcAft>
                <a:spcPts val="0"/>
              </a:spcAft>
              <a:buNone/>
            </a:pPr>
            <a:endParaRPr sz="2400">
              <a:solidFill>
                <a:srgbClr val="50555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0" name="Google Shape;170;p6" descr="People filling documents"/>
          <p:cNvPicPr preferRelativeResize="0"/>
          <p:nvPr/>
        </p:nvPicPr>
        <p:blipFill rotWithShape="1">
          <a:blip r:embed="rId3">
            <a:alphaModFix/>
          </a:blip>
          <a:srcRect l="17874" r="18525"/>
          <a:stretch/>
        </p:blipFill>
        <p:spPr>
          <a:xfrm>
            <a:off x="6096000" y="10"/>
            <a:ext cx="6096000" cy="6397857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6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"/>
          <p:cNvSpPr txBox="1">
            <a:spLocks noGrp="1"/>
          </p:cNvSpPr>
          <p:nvPr>
            <p:ph type="sldNum" idx="12"/>
          </p:nvPr>
        </p:nvSpPr>
        <p:spPr>
          <a:xfrm>
            <a:off x="11466740" y="6511066"/>
            <a:ext cx="290100" cy="191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E"/>
              <a:t>7</a:t>
            </a:fld>
            <a:endParaRPr/>
          </a:p>
        </p:txBody>
      </p:sp>
      <p:sp>
        <p:nvSpPr>
          <p:cNvPr id="178" name="Google Shape;178;p7"/>
          <p:cNvSpPr txBox="1"/>
          <p:nvPr/>
        </p:nvSpPr>
        <p:spPr>
          <a:xfrm>
            <a:off x="435160" y="535259"/>
            <a:ext cx="11321700" cy="6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81BD"/>
              </a:buClr>
              <a:buSzPts val="2800"/>
              <a:buFont typeface="Calibri"/>
              <a:buNone/>
            </a:pPr>
            <a:r>
              <a:rPr lang="en-IE" sz="2800" b="1">
                <a:solidFill>
                  <a:srgbClr val="4F81BD"/>
                </a:solidFill>
                <a:latin typeface="Calibri"/>
                <a:ea typeface="Calibri"/>
                <a:cs typeface="Calibri"/>
                <a:sym typeface="Calibri"/>
              </a:rPr>
              <a:t>✉️ </a:t>
            </a:r>
            <a:r>
              <a:rPr lang="en-IE" sz="2800" b="1">
                <a:solidFill>
                  <a:srgbClr val="4F81BD"/>
                </a:solidFill>
              </a:rPr>
              <a:t>Cum puteți contacta CPT</a:t>
            </a:r>
            <a:r>
              <a:rPr lang="en-IE" sz="2800" b="1">
                <a:solidFill>
                  <a:srgbClr val="4F81BD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2800" b="1">
              <a:solidFill>
                <a:srgbClr val="4F81B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A2D"/>
              </a:buClr>
              <a:buSzPts val="2800"/>
              <a:buFont typeface="Arial"/>
              <a:buNone/>
            </a:pPr>
            <a:r>
              <a:rPr lang="en-IE" sz="2800">
                <a:solidFill>
                  <a:srgbClr val="272A2D"/>
                </a:solidFill>
              </a:rPr>
              <a:t>Le puteți trimite o scrisoare privată</a:t>
            </a:r>
            <a: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28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272A2D"/>
              </a:buClr>
              <a:buSzPts val="2800"/>
              <a:buFont typeface="Arial"/>
              <a:buNone/>
            </a:pPr>
            <a:r>
              <a:rPr lang="en-IE" sz="2800">
                <a:solidFill>
                  <a:srgbClr val="272A2D"/>
                </a:solidFill>
              </a:rPr>
              <a:t>Personalul închisorii nu are voie să o citească.</a:t>
            </a:r>
            <a:endParaRPr sz="28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IE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📬 </a:t>
            </a:r>
            <a:r>
              <a:rPr lang="en-IE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</a:t>
            </a:r>
            <a:r>
              <a:rPr lang="en-IE" sz="2800" b="1">
                <a:solidFill>
                  <a:schemeClr val="dk1"/>
                </a:solidFill>
              </a:rPr>
              <a:t>resa</a:t>
            </a:r>
            <a:r>
              <a:rPr lang="en-IE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2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272A2D"/>
              </a:buClr>
              <a:buSzPts val="2800"/>
              <a:buFont typeface="Arial"/>
              <a:buNone/>
            </a:pPr>
            <a: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  <a:t>CPT Secretariat</a:t>
            </a:r>
            <a:b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  <a:t>Council of Europe</a:t>
            </a:r>
            <a:b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  <a:t>F-67075 Strasbourg Cedex</a:t>
            </a:r>
            <a:b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  <a:t>France</a:t>
            </a:r>
            <a:endParaRPr sz="28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IE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📞 </a:t>
            </a:r>
            <a:r>
              <a:rPr lang="en-IE" sz="2800" b="1">
                <a:solidFill>
                  <a:schemeClr val="dk1"/>
                </a:solidFill>
              </a:rPr>
              <a:t>Telefon</a:t>
            </a:r>
            <a:r>
              <a:rPr lang="en-IE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n-IE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  <a:t>+33 388 412772</a:t>
            </a:r>
            <a:endParaRPr sz="28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IE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🌐 </a:t>
            </a:r>
            <a:r>
              <a:rPr lang="en-IE" sz="2800" b="1">
                <a:solidFill>
                  <a:schemeClr val="dk1"/>
                </a:solidFill>
              </a:rPr>
              <a:t>Site-ul web</a:t>
            </a:r>
            <a:r>
              <a:rPr lang="en-IE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r>
              <a:rPr lang="en-IE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IE" sz="2800">
                <a:solidFill>
                  <a:srgbClr val="272A2D"/>
                </a:solidFill>
                <a:latin typeface="Arial"/>
                <a:ea typeface="Arial"/>
                <a:cs typeface="Arial"/>
                <a:sym typeface="Arial"/>
              </a:rPr>
              <a:t>www.coe.int/en/web/cpt/home</a:t>
            </a:r>
            <a:endParaRPr sz="28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endParaRPr sz="2800">
              <a:solidFill>
                <a:srgbClr val="272A2D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CD">
  <a:themeElements>
    <a:clrScheme name="TCD">
      <a:dk1>
        <a:srgbClr val="0569B9"/>
      </a:dk1>
      <a:lt1>
        <a:srgbClr val="FFFFFF"/>
      </a:lt1>
      <a:dk2>
        <a:srgbClr val="50555A"/>
      </a:dk2>
      <a:lt2>
        <a:srgbClr val="FFFFFF"/>
      </a:lt2>
      <a:accent1>
        <a:srgbClr val="0569B9"/>
      </a:accent1>
      <a:accent2>
        <a:srgbClr val="00AACD"/>
      </a:accent2>
      <a:accent3>
        <a:srgbClr val="00B4AA"/>
      </a:accent3>
      <a:accent4>
        <a:srgbClr val="32D732"/>
      </a:accent4>
      <a:accent5>
        <a:srgbClr val="FF641E"/>
      </a:accent5>
      <a:accent6>
        <a:srgbClr val="823278"/>
      </a:accent6>
      <a:hlink>
        <a:srgbClr val="0569B9"/>
      </a:hlink>
      <a:folHlink>
        <a:srgbClr val="0569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62A7AADF3678449589386B801AE955" ma:contentTypeVersion="4" ma:contentTypeDescription="Create a new document." ma:contentTypeScope="" ma:versionID="e19b18ab3d2149f0b5e1784716c2c419">
  <xsd:schema xmlns:xsd="http://www.w3.org/2001/XMLSchema" xmlns:xs="http://www.w3.org/2001/XMLSchema" xmlns:p="http://schemas.microsoft.com/office/2006/metadata/properties" xmlns:ns2="2261055b-8e84-4b7a-856b-9880387a833c" targetNamespace="http://schemas.microsoft.com/office/2006/metadata/properties" ma:root="true" ma:fieldsID="9e4d6999fd4d290088813903a7da7a2d" ns2:_="">
    <xsd:import namespace="2261055b-8e84-4b7a-856b-9880387a83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61055b-8e84-4b7a-856b-9880387a83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EDCCF36-12AF-42D2-852D-7CF042BD76DB}"/>
</file>

<file path=customXml/itemProps2.xml><?xml version="1.0" encoding="utf-8"?>
<ds:datastoreItem xmlns:ds="http://schemas.openxmlformats.org/officeDocument/2006/customXml" ds:itemID="{28F8FC2B-4FF9-4B6F-B16F-5E8DEFE08C7A}"/>
</file>

<file path=customXml/itemProps3.xml><?xml version="1.0" encoding="utf-8"?>
<ds:datastoreItem xmlns:ds="http://schemas.openxmlformats.org/officeDocument/2006/customXml" ds:itemID="{00667CB1-022F-4E88-9AF7-4A6957AD79D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355</Words>
  <Application>Microsoft Office PowerPoint</Application>
  <PresentationFormat>Widescreen</PresentationFormat>
  <Paragraphs>72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TCD</vt:lpstr>
      <vt:lpstr>   Cine este CPT și cu ce              se ocupă? </vt:lpstr>
      <vt:lpstr> Despre CPT</vt:lpstr>
      <vt:lpstr> Independentă</vt:lpstr>
      <vt:lpstr>Cu ce se ocupa CPT?</vt:lpstr>
      <vt:lpstr>De ce ar trebuie sa știi despre CPT?</vt:lpstr>
      <vt:lpstr>Ce se întâmplă după o vizită CPT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keith@detail.ie</dc:creator>
  <cp:lastModifiedBy>niamh wade</cp:lastModifiedBy>
  <cp:revision>1</cp:revision>
  <dcterms:created xsi:type="dcterms:W3CDTF">2021-05-20T08:55:03Z</dcterms:created>
  <dcterms:modified xsi:type="dcterms:W3CDTF">2025-06-18T07:29:50Z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0x0101004C62A7AADF3678449589386B801AE955</vt:lpwstr>
  </property>
</Properties>
</file>